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5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5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C5F2D"/>
          </a:solidFill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 err="1">
                <a:solidFill>
                  <a:srgbClr val="6B4C3B"/>
                </a:solidFill>
                <a:latin typeface="Georgia" panose="02040502050405090303" pitchFamily="34" charset="0"/>
                <a:ea typeface="Georgia" panose="02040502050405090303" pitchFamily="34" charset="-122"/>
                <a:cs typeface="Georgia" panose="02040502050405090303" pitchFamily="34" charset="-120"/>
              </a:rPr>
              <a:t>第一核心客群：白領女性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目標特徵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4114800" cy="2286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辦公室工作者</a:t>
            </a:r>
            <a:endParaRPr lang="en-US" sz="1300" dirty="0"/>
          </a:p>
          <a:p>
            <a:pPr marL="342900" indent="-342900" algn="l"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具有一定消費能力</a:t>
            </a:r>
            <a:endParaRPr lang="en-US" sz="1300" dirty="0"/>
          </a:p>
          <a:p>
            <a:pPr marL="342900" indent="-342900" algn="l"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重視生活品質與外觀設計</a:t>
            </a:r>
            <a:endParaRPr lang="en-US" sz="1300" dirty="0"/>
          </a:p>
          <a:p>
            <a:pPr marL="342900" indent="-342900" algn="l"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有隨身攜帶飲品的習慣</a:t>
            </a:r>
            <a:endParaRPr lang="en-US" sz="1300" dirty="0"/>
          </a:p>
          <a:p>
            <a:pPr marL="342900" indent="-342900" algn="l">
              <a:spcAft>
                <a:spcPts val="6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願意為質感與設計支付溢價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0" y="118872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F5F0EB"/>
          </a:solidFill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303520" y="137160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核心情境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0" y="1828800"/>
            <a:ext cx="3200400" cy="164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800"/>
              </a:spcAft>
              <a:buSzPct val="100000"/>
              <a:buChar char="○"/>
            </a:pPr>
            <a:r>
              <a:rPr lang="en-US" sz="1400" dirty="0">
                <a:solidFill>
                  <a:srgbClr val="6B4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辦公室</a:t>
            </a:r>
            <a:endParaRPr lang="en-US" sz="1400" dirty="0"/>
          </a:p>
          <a:p>
            <a:pPr marL="342900" indent="-342900" algn="l">
              <a:spcAft>
                <a:spcPts val="800"/>
              </a:spcAft>
              <a:buSzPct val="100000"/>
              <a:buChar char="○"/>
            </a:pPr>
            <a:r>
              <a:rPr lang="en-US" sz="1400" dirty="0">
                <a:solidFill>
                  <a:srgbClr val="6B4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通勤</a:t>
            </a:r>
            <a:endParaRPr lang="en-US" sz="1400" dirty="0"/>
          </a:p>
          <a:p>
            <a:pPr marL="342900" indent="-342900" algn="l">
              <a:spcAft>
                <a:spcPts val="800"/>
              </a:spcAft>
              <a:buSzPct val="100000"/>
              <a:buChar char="○"/>
            </a:pPr>
            <a:r>
              <a:rPr lang="en-US" sz="1400" dirty="0">
                <a:solidFill>
                  <a:srgbClr val="6B4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咖啡廳</a:t>
            </a:r>
            <a:endParaRPr lang="en-US" sz="1400" dirty="0"/>
          </a:p>
          <a:p>
            <a:pPr marL="342900" indent="-342900" algn="l">
              <a:spcAft>
                <a:spcPts val="800"/>
              </a:spcAft>
              <a:buSzPct val="100000"/>
              <a:buChar char="○"/>
            </a:pPr>
            <a:r>
              <a:rPr lang="en-US" sz="1400" dirty="0">
                <a:solidFill>
                  <a:srgbClr val="6B4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日常生活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303520" y="347472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「日常使用也具有質感」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C5F2D"/>
          </a:solidFill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 err="1">
                <a:solidFill>
                  <a:srgbClr val="6B4C3B"/>
                </a:solidFill>
                <a:latin typeface="Georgia" panose="02040502050405090303" pitchFamily="34" charset="0"/>
                <a:ea typeface="Georgia" panose="02040502050405090303" pitchFamily="34" charset="-122"/>
                <a:cs typeface="Georgia" panose="02040502050405090303" pitchFamily="34" charset="-120"/>
              </a:rPr>
              <a:t>第二客群：健身族群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切入點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4114800" cy="164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運動後飲水、日常補水</a:t>
            </a:r>
            <a:endParaRPr lang="en-US" sz="1300" dirty="0"/>
          </a:p>
          <a:p>
            <a:pPr marL="342900" indent="-342900" algn="l"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健身房使用</a:t>
            </a:r>
            <a:endParaRPr lang="en-US" sz="1300" dirty="0"/>
          </a:p>
          <a:p>
            <a:pPr marL="342900" indent="-342900" algn="l"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重視健康與生活方式的消費者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0" y="1188720"/>
            <a:ext cx="3657600" cy="2286000"/>
          </a:xfrm>
          <a:prstGeom prst="roundRect">
            <a:avLst>
              <a:gd name="adj" fmla="val 3200"/>
            </a:avLst>
          </a:prstGeom>
          <a:solidFill>
            <a:srgbClr val="FFF8F0"/>
          </a:solidFill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303520" y="1371600"/>
            <a:ext cx="3200400" cy="2011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策略建議</a:t>
            </a:r>
            <a:endParaRPr lang="en-US" sz="1300" dirty="0"/>
          </a:p>
          <a:p>
            <a:pPr marL="0" indent="0" algn="l">
              <a:buNone/>
            </a:pP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初期不一定需要將健身族群作為主要客群</a:t>
            </a:r>
            <a:endParaRPr lang="en-US" sz="1300" dirty="0"/>
          </a:p>
          <a:p>
            <a:pPr marL="0" indent="0" algn="l">
              <a:buNone/>
            </a:pP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先觀察市場反應，再決定是否擴大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8229600" cy="27432"/>
          </a:xfrm>
          <a:prstGeom prst="rect">
            <a:avLst/>
          </a:prstGeom>
          <a:solidFill>
            <a:srgbClr val="A7BEAE"/>
          </a:solidFill>
        </p:spPr>
      </p:sp>
      <p:sp>
        <p:nvSpPr>
          <p:cNvPr id="9" name="Text 7"/>
          <p:cNvSpPr/>
          <p:nvPr/>
        </p:nvSpPr>
        <p:spPr>
          <a:xfrm>
            <a:off x="548640" y="406908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作為第二階段的細分市場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B85042"/>
          </a:solidFill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altLang="zh-TW" sz="2800" dirty="0" err="1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待確認項目</a:t>
            </a:r>
            <a:endParaRPr lang="en-US" altLang="zh-TW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1463039"/>
            <a:ext cx="3840480" cy="323570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spcAft>
                <a:spcPts val="300"/>
              </a:spcAft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1.供應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鏈</a:t>
            </a:r>
            <a:endParaRPr lang="en-US" altLang="zh-TW" sz="12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300"/>
              </a:spcAft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(1) </a:t>
            </a:r>
            <a:r>
              <a:rPr lang="en-US" altLang="zh-TW" sz="120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供應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商確認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是否符合各國食安法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altLang="zh-TW" sz="12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300"/>
              </a:spcAft>
            </a:pPr>
            <a:r>
              <a:rPr lang="en-US" altLang="zh-TW" sz="1200" dirty="0"/>
              <a:t>	(2)</a:t>
            </a:r>
            <a:r>
              <a:rPr lang="zh-TW" altLang="en-US" sz="1200" dirty="0"/>
              <a:t> 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進出口物流確認</a:t>
            </a:r>
            <a:endParaRPr lang="en-US" altLang="zh-TW" sz="12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300"/>
              </a:spcAft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(3)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品管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zh-TW" altLang="en-US" sz="1200" dirty="0"/>
              <a:t>料檢</a:t>
            </a:r>
            <a:r>
              <a:rPr lang="en-US" altLang="zh-TW" sz="1200" dirty="0"/>
              <a:t>/</a:t>
            </a:r>
            <a:r>
              <a:rPr lang="zh-TW" altLang="en-US" sz="1200" dirty="0"/>
              <a:t>品檢</a:t>
            </a:r>
            <a:r>
              <a:rPr lang="en-US" altLang="zh-TW" sz="1200" dirty="0"/>
              <a:t>)</a:t>
            </a:r>
            <a:endParaRPr lang="en-US" altLang="zh-TW" sz="1200" dirty="0"/>
          </a:p>
          <a:p>
            <a:pPr>
              <a:spcAft>
                <a:spcPts val="300"/>
              </a:spcAft>
            </a:pPr>
            <a:r>
              <a:rPr lang="en-US" altLang="zh-TW" sz="1200" dirty="0"/>
              <a:t>	(4)</a:t>
            </a:r>
            <a:r>
              <a:rPr lang="zh-TW" altLang="en-US" sz="1200" dirty="0"/>
              <a:t> 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倉儲確認</a:t>
            </a:r>
            <a:endParaRPr lang="en-US" altLang="zh-TW" sz="12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300"/>
              </a:spcAft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(5)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包貨 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防撞包材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外包材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說明書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台灣標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籤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韓國標籤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?)</a:t>
            </a:r>
            <a:endParaRPr lang="en-US" altLang="zh-TW" sz="1200" dirty="0"/>
          </a:p>
          <a:p>
            <a:pPr>
              <a:spcAft>
                <a:spcPts val="300"/>
              </a:spcAft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altLang="zh-TW" sz="120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成本與售價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毛利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20%)</a:t>
            </a:r>
            <a:endParaRPr lang="en-US" altLang="zh-TW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台</a:t>
            </a: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zh-TW" alt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韓</a:t>
            </a:r>
            <a:r>
              <a:rPr lang="en-US" sz="120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市場測試計畫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行銷預算</a:t>
            </a:r>
            <a:endParaRPr lang="en-US" sz="12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altLang="zh-TW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團隊分工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0" y="10972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階段性目標時程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0" y="1645920"/>
            <a:ext cx="182880" cy="182880"/>
          </a:xfrm>
          <a:prstGeom prst="ellipse">
            <a:avLst/>
          </a:prstGeom>
          <a:solidFill>
            <a:srgbClr val="B85042"/>
          </a:solidFill>
        </p:spPr>
      </p:sp>
      <p:sp>
        <p:nvSpPr>
          <p:cNvPr id="8" name="Shape 6"/>
          <p:cNvSpPr/>
          <p:nvPr/>
        </p:nvSpPr>
        <p:spPr>
          <a:xfrm>
            <a:off x="5102352" y="1828800"/>
            <a:ext cx="36576" cy="365760"/>
          </a:xfrm>
          <a:prstGeom prst="rect">
            <a:avLst/>
          </a:prstGeom>
          <a:solidFill>
            <a:srgbClr val="A7BEAE"/>
          </a:solidFill>
        </p:spPr>
      </p:sp>
      <p:sp>
        <p:nvSpPr>
          <p:cNvPr id="9" name="Text 7"/>
          <p:cNvSpPr/>
          <p:nvPr/>
        </p:nvSpPr>
        <p:spPr>
          <a:xfrm>
            <a:off x="5394960" y="155448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30天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29200" y="2194560"/>
            <a:ext cx="182880" cy="182880"/>
          </a:xfrm>
          <a:prstGeom prst="ellipse">
            <a:avLst/>
          </a:prstGeom>
          <a:solidFill>
            <a:srgbClr val="B85042"/>
          </a:solidFill>
        </p:spPr>
      </p:sp>
      <p:sp>
        <p:nvSpPr>
          <p:cNvPr id="11" name="Shape 9"/>
          <p:cNvSpPr/>
          <p:nvPr/>
        </p:nvSpPr>
        <p:spPr>
          <a:xfrm>
            <a:off x="5102352" y="2377440"/>
            <a:ext cx="36576" cy="365760"/>
          </a:xfrm>
          <a:prstGeom prst="rect">
            <a:avLst/>
          </a:prstGeom>
          <a:solidFill>
            <a:srgbClr val="A7BEAE"/>
          </a:solidFill>
        </p:spPr>
      </p:sp>
      <p:sp>
        <p:nvSpPr>
          <p:cNvPr id="12" name="Text 10"/>
          <p:cNvSpPr/>
          <p:nvPr/>
        </p:nvSpPr>
        <p:spPr>
          <a:xfrm>
            <a:off x="5394960" y="210312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60天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0" y="2743200"/>
            <a:ext cx="182880" cy="182880"/>
          </a:xfrm>
          <a:prstGeom prst="ellipse">
            <a:avLst/>
          </a:prstGeom>
          <a:solidFill>
            <a:srgbClr val="B85042"/>
          </a:solidFill>
        </p:spPr>
      </p:sp>
      <p:sp>
        <p:nvSpPr>
          <p:cNvPr id="14" name="Shape 12"/>
          <p:cNvSpPr/>
          <p:nvPr/>
        </p:nvSpPr>
        <p:spPr>
          <a:xfrm>
            <a:off x="5102352" y="2926080"/>
            <a:ext cx="36576" cy="365760"/>
          </a:xfrm>
          <a:prstGeom prst="rect">
            <a:avLst/>
          </a:prstGeom>
          <a:solidFill>
            <a:srgbClr val="A7BEAE"/>
          </a:solidFill>
        </p:spPr>
      </p:sp>
      <p:sp>
        <p:nvSpPr>
          <p:cNvPr id="15" name="Text 13"/>
          <p:cNvSpPr/>
          <p:nvPr/>
        </p:nvSpPr>
        <p:spPr>
          <a:xfrm>
            <a:off x="5394960" y="265176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90天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0" y="3291840"/>
            <a:ext cx="182880" cy="182880"/>
          </a:xfrm>
          <a:prstGeom prst="ellipse">
            <a:avLst/>
          </a:prstGeom>
          <a:solidFill>
            <a:srgbClr val="2C5F2D"/>
          </a:solidFill>
        </p:spPr>
      </p:sp>
      <p:sp>
        <p:nvSpPr>
          <p:cNvPr id="17" name="Shape 15"/>
          <p:cNvSpPr/>
          <p:nvPr/>
        </p:nvSpPr>
        <p:spPr>
          <a:xfrm>
            <a:off x="5102352" y="3474720"/>
            <a:ext cx="36576" cy="365760"/>
          </a:xfrm>
          <a:prstGeom prst="rect">
            <a:avLst/>
          </a:prstGeom>
          <a:solidFill>
            <a:srgbClr val="A7BEAE"/>
          </a:solidFill>
        </p:spPr>
      </p:sp>
      <p:sp>
        <p:nvSpPr>
          <p:cNvPr id="18" name="Text 16"/>
          <p:cNvSpPr/>
          <p:nvPr/>
        </p:nvSpPr>
        <p:spPr>
          <a:xfrm>
            <a:off x="5394960" y="320040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6個月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0" y="3840480"/>
            <a:ext cx="182880" cy="182880"/>
          </a:xfrm>
          <a:prstGeom prst="ellipse">
            <a:avLst/>
          </a:prstGeom>
          <a:solidFill>
            <a:srgbClr val="2C5F2D"/>
          </a:solidFill>
        </p:spPr>
      </p:sp>
      <p:sp>
        <p:nvSpPr>
          <p:cNvPr id="20" name="Text 18"/>
          <p:cNvSpPr/>
          <p:nvPr/>
        </p:nvSpPr>
        <p:spPr>
          <a:xfrm>
            <a:off x="5394960" y="3749040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1年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0" y="731520"/>
            <a:ext cx="5943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0" i="0">
                <a:solidFill>
                  <a:srgbClr val="333333"/>
                </a:solidFill>
                <a:latin typeface="Calibri Light"/>
              </a:rPr>
              <a:t>新創公司管理系統</a:t>
            </a:r>
            <a:endParaRPr sz="36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5943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6B4C3B"/>
                </a:solidFill>
                <a:latin typeface="Calibri"/>
              </a:rPr>
              <a:t>把制度建好，公司才能走遠</a:t>
            </a:r>
            <a:endParaRPr sz="1800" b="0" i="0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731520" y="2395728"/>
            <a:ext cx="164592" cy="164592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286000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01  組織／人資管理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14800" y="2395728"/>
            <a:ext cx="164592" cy="164592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9120" y="2286000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02  採購管理系統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31520" y="2926080"/>
            <a:ext cx="164592" cy="164592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816352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03  倉儲／庫存管理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14800" y="2926080"/>
            <a:ext cx="164592" cy="164592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0" y="2816352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04  財務管理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31520" y="3456432"/>
            <a:ext cx="164592" cy="164592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3346704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05  客戶／CRM 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114800" y="3456432"/>
            <a:ext cx="164592" cy="164592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89120" y="3346704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06  業務管理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1520" y="3986783"/>
            <a:ext cx="164592" cy="164592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3877055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07  電商／行銷管理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114800" y="3986783"/>
            <a:ext cx="164592" cy="164592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89120" y="3877055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08  客服／售後管理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1520" y="4517136"/>
            <a:ext cx="164592" cy="164592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5840" y="4407408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09  資料／系統管理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114800" y="4517136"/>
            <a:ext cx="164592" cy="164592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89120" y="4407408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10  權限管理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組織／人資管理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097280"/>
            <a:ext cx="8229600" cy="640080"/>
          </a:xfrm>
          <a:prstGeom prst="roundRect">
            <a:avLst/>
          </a:prstGeom>
          <a:solidFill>
            <a:srgbClr val="E7E8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B4C3B"/>
                </a:solidFill>
                <a:latin typeface="Calibri"/>
              </a:rPr>
              <a:t>核心原則：「誰負責 Responsible、誰核准 Approver、誰提供協助」</a:t>
            </a:r>
            <a:endParaRPr sz="1300" b="0" i="0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7772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1">
                <a:solidFill>
                  <a:srgbClr val="B85042"/>
                </a:solidFill>
                <a:latin typeface="Calibri"/>
              </a:rPr>
              <a:t>避免新創最常見的：「我以為你會處理。」</a:t>
            </a:r>
            <a:endParaRPr sz="1200" b="0" i="1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8640" y="2011680"/>
            <a:ext cx="3840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474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B85042"/>
                </a:solidFill>
                <a:latin typeface="Calibri"/>
              </a:rPr>
              <a:t>組織與決策</a:t>
            </a:r>
            <a:endParaRPr sz="1300" b="0" i="0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960" y="2468880"/>
            <a:ext cx="3474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公司組織架構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股東／負責人權責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各部門職責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每個人的工作範圍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決策權限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哪些事情需要老闆核准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54880" y="2011680"/>
            <a:ext cx="4023360" cy="2834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214884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2C5F2D"/>
                </a:solidFill>
                <a:latin typeface="Calibri"/>
              </a:rPr>
              <a:t>人事制度</a:t>
            </a:r>
            <a:endParaRPr sz="1300" b="0" i="0">
              <a:solidFill>
                <a:srgbClr val="2C5F2D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2468880"/>
            <a:ext cx="3657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招募計畫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薪資制度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獎金制度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績效考核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出勤／請假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教育訓練、離職／交接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採購管理系統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143000"/>
            <a:ext cx="1005840" cy="411480"/>
          </a:xfrm>
          <a:prstGeom prst="round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需求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4480" y="1188720"/>
            <a:ext cx="182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0">
                <a:solidFill>
                  <a:srgbClr val="A7BEAE"/>
                </a:solidFill>
                <a:latin typeface="Calibri"/>
              </a:rPr>
              <a:t>→</a:t>
            </a:r>
            <a:endParaRPr sz="12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37360" y="1143000"/>
            <a:ext cx="1005840" cy="411480"/>
          </a:xfrm>
          <a:prstGeom prst="round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3736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詢價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1188720"/>
            <a:ext cx="182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0">
                <a:solidFill>
                  <a:srgbClr val="A7BEAE"/>
                </a:solidFill>
                <a:latin typeface="Calibri"/>
              </a:rPr>
              <a:t>→</a:t>
            </a:r>
            <a:endParaRPr sz="12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26080" y="1143000"/>
            <a:ext cx="1005840" cy="411480"/>
          </a:xfrm>
          <a:prstGeom prst="round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608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比價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31920" y="1188720"/>
            <a:ext cx="182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0">
                <a:solidFill>
                  <a:srgbClr val="A7BEAE"/>
                </a:solidFill>
                <a:latin typeface="Calibri"/>
              </a:rPr>
              <a:t>→</a:t>
            </a:r>
            <a:endParaRPr sz="12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114800" y="1143000"/>
            <a:ext cx="1005840" cy="411480"/>
          </a:xfrm>
          <a:prstGeom prst="round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1480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採購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0640" y="1188720"/>
            <a:ext cx="182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0">
                <a:solidFill>
                  <a:srgbClr val="A7BEAE"/>
                </a:solidFill>
                <a:latin typeface="Calibri"/>
              </a:rPr>
              <a:t>→</a:t>
            </a:r>
            <a:endParaRPr sz="12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303520" y="1143000"/>
            <a:ext cx="1005840" cy="411480"/>
          </a:xfrm>
          <a:prstGeom prst="round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0352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驗收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9360" y="1188720"/>
            <a:ext cx="182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0">
                <a:solidFill>
                  <a:srgbClr val="A7BEAE"/>
                </a:solidFill>
                <a:latin typeface="Calibri"/>
              </a:rPr>
              <a:t>→</a:t>
            </a:r>
            <a:endParaRPr sz="12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492240" y="1143000"/>
            <a:ext cx="1005840" cy="411480"/>
          </a:xfrm>
          <a:prstGeom prst="round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入庫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98080" y="1188720"/>
            <a:ext cx="182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0">
                <a:solidFill>
                  <a:srgbClr val="A7BEAE"/>
                </a:solidFill>
                <a:latin typeface="Calibri"/>
              </a:rPr>
              <a:t>→</a:t>
            </a:r>
            <a:endParaRPr sz="12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80960" y="1143000"/>
            <a:ext cx="1005840" cy="411480"/>
          </a:xfrm>
          <a:prstGeom prst="round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0" y="1188720"/>
            <a:ext cx="1005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Calibri"/>
              </a:rPr>
              <a:t>付款</a:t>
            </a:r>
            <a:endParaRPr sz="11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48640" y="1828800"/>
            <a:ext cx="3840480" cy="246888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1965960"/>
            <a:ext cx="3474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B4C3B"/>
                </a:solidFill>
                <a:latin typeface="Calibri"/>
              </a:rPr>
              <a:t>採購流程管控</a:t>
            </a:r>
            <a:endParaRPr sz="1300" b="0" i="0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2960" y="2286000"/>
            <a:ext cx="3474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供應商管理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詢價制度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採購權限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MOQ（最低訂購量）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採購價格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754880" y="1828800"/>
            <a:ext cx="4023360" cy="246888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0" y="196596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B4C3B"/>
                </a:solidFill>
                <a:latin typeface="Calibri"/>
              </a:rPr>
              <a:t>供應鏈安全</a:t>
            </a:r>
            <a:endParaRPr sz="1300" b="0" i="0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29200" y="2286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交期管理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付款條件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供應商評鑑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備援供應商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原物料安全庫存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8640" y="4434840"/>
            <a:ext cx="8229600" cy="27432"/>
          </a:xfrm>
          <a:prstGeom prst="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45262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1">
                <a:solidFill>
                  <a:srgbClr val="B85042"/>
                </a:solidFill>
                <a:latin typeface="Calibri"/>
              </a:rPr>
              <a:t>關鍵問題：超過多少金額的採購，需要老闆批准？這種規則要先定。</a:t>
            </a:r>
            <a:endParaRPr sz="1200" b="0" i="1">
              <a:solidFill>
                <a:srgbClr val="B85042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倉儲／庫存管理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3840480" cy="13716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4640" y="1175004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2C5F2D"/>
                </a:solidFill>
                <a:latin typeface="Calibri"/>
              </a:rPr>
              <a:t>庫存管理項目</a:t>
            </a:r>
            <a:endParaRPr sz="1300" b="0" i="0">
              <a:solidFill>
                <a:srgbClr val="2C5F2D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34640" y="1540764"/>
            <a:ext cx="3657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期初庫存、入庫、出庫、調撥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退貨、損耗、報廢、期末庫存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8640" y="2651760"/>
            <a:ext cx="8229600" cy="548640"/>
          </a:xfrm>
          <a:prstGeom prst="roundRect">
            <a:avLst/>
          </a:prstGeom>
          <a:solidFill>
            <a:srgbClr val="E7E8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743200"/>
            <a:ext cx="7772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6B4C3B"/>
                </a:solidFill>
                <a:latin typeface="Calibri"/>
              </a:rPr>
              <a:t>核心原則：「帳、物、卡」一致（系統數量＝實際數量＝庫存紀錄）</a:t>
            </a:r>
            <a:endParaRPr sz="1300" b="0" i="0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8640" y="3383280"/>
            <a:ext cx="1965960" cy="123444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5800" y="3566160"/>
            <a:ext cx="109728" cy="109728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493008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庫存週轉率</a:t>
            </a:r>
            <a:endParaRPr sz="12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38862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衡量貨物流動效率</a:t>
            </a:r>
            <a:endParaRPr sz="10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697480" y="3383280"/>
            <a:ext cx="1965960" cy="123444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834640" y="3566160"/>
            <a:ext cx="109728" cy="109728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17520" y="3493008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庫存天數</a:t>
            </a:r>
            <a:endParaRPr sz="12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34640" y="38862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了解資金佔用時間</a:t>
            </a:r>
            <a:endParaRPr sz="10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846320" y="3383280"/>
            <a:ext cx="1965960" cy="123444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983480" y="3566160"/>
            <a:ext cx="109728" cy="109728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66360" y="3493008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呆滯庫存</a:t>
            </a:r>
            <a:endParaRPr sz="12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83480" y="38862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識別滯銷風險</a:t>
            </a:r>
            <a:endParaRPr sz="10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995160" y="3383280"/>
            <a:ext cx="1965960" cy="1234440"/>
          </a:xfrm>
          <a:prstGeom prst="roundRect">
            <a:avLst/>
          </a:prstGeom>
          <a:solidFill>
            <a:srgbClr val="FF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132320" y="3566160"/>
            <a:ext cx="109728" cy="109728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0" y="3493008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運輸破損率</a:t>
            </a:r>
            <a:endParaRPr sz="12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32320" y="38862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陶瓷產品特別重要</a:t>
            </a:r>
            <a:endParaRPr sz="1000" b="0" i="0">
              <a:solidFill>
                <a:srgbClr val="888888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財務管理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051560"/>
            <a:ext cx="8229600" cy="502920"/>
          </a:xfrm>
          <a:prstGeom prst="roundRect">
            <a:avLst/>
          </a:prstGeom>
          <a:solidFill>
            <a:srgbClr val="FF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7772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B85042"/>
                </a:solidFill>
                <a:latin typeface="Calibri"/>
              </a:rPr>
              <a:t>核心觀念：營收 ≠ 賺錢</a:t>
            </a:r>
            <a:endParaRPr sz="1400" b="0" i="0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48640" y="1737360"/>
            <a:ext cx="3840480" cy="14630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28800"/>
            <a:ext cx="3474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2C5F2D"/>
                </a:solidFill>
                <a:latin typeface="Calibri"/>
              </a:rPr>
              <a:t>收入結構</a:t>
            </a:r>
            <a:endParaRPr sz="1300" b="0" i="0">
              <a:solidFill>
                <a:srgbClr val="2C5F2D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474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銷售收入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B2B / B2C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台灣 / 韓國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54880" y="1737360"/>
            <a:ext cx="4023360" cy="14630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0" y="182880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B85042"/>
                </a:solidFill>
                <a:latin typeface="Calibri"/>
              </a:rPr>
              <a:t>成本結構</a:t>
            </a:r>
            <a:endParaRPr sz="1300" b="0" i="0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2148840"/>
            <a:ext cx="3657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產品成本、包裝、運費、關稅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平台抽成、金流、廣告、倉儲、人事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8640" y="3383280"/>
            <a:ext cx="8229600" cy="137160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3474720"/>
            <a:ext cx="7772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6B4C3B"/>
                </a:solidFill>
                <a:latin typeface="Calibri"/>
              </a:rPr>
              <a:t>關鍵指標鏈：你們真正需要看的</a:t>
            </a:r>
            <a:endParaRPr sz="1200" b="0" i="0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22960" y="3840480"/>
            <a:ext cx="1280160" cy="640080"/>
          </a:xfrm>
          <a:prstGeom prst="round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913632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Calibri"/>
              </a:rPr>
              <a:t>營收</a:t>
            </a:r>
            <a:endParaRPr sz="13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03120" y="3913632"/>
            <a:ext cx="365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A7BEAE"/>
                </a:solidFill>
                <a:latin typeface="Calibri"/>
              </a:rPr>
              <a:t>→</a:t>
            </a:r>
            <a:endParaRPr sz="14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468880" y="3840480"/>
            <a:ext cx="1280160" cy="640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468880" y="3913632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>
                <a:solidFill>
                  <a:srgbClr val="333333"/>
                </a:solidFill>
                <a:latin typeface="Calibri"/>
              </a:rPr>
              <a:t>毛利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49040" y="3913632"/>
            <a:ext cx="365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A7BEAE"/>
                </a:solidFill>
                <a:latin typeface="Calibri"/>
              </a:rPr>
              <a:t>→</a:t>
            </a:r>
            <a:endParaRPr sz="14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114800" y="3840480"/>
            <a:ext cx="1280160" cy="640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14800" y="3913632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>
                <a:solidFill>
                  <a:srgbClr val="333333"/>
                </a:solidFill>
                <a:latin typeface="Calibri"/>
              </a:rPr>
              <a:t>貢獻毛利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4960" y="3913632"/>
            <a:ext cx="365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A7BEAE"/>
                </a:solidFill>
                <a:latin typeface="Calibri"/>
              </a:rPr>
              <a:t>→</a:t>
            </a:r>
            <a:endParaRPr sz="14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760720" y="3840480"/>
            <a:ext cx="1280160" cy="640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0" y="3913632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>
                <a:solidFill>
                  <a:srgbClr val="333333"/>
                </a:solidFill>
                <a:latin typeface="Calibri"/>
              </a:rPr>
              <a:t>營業利益</a:t>
            </a:r>
            <a:endParaRPr sz="13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40880" y="3913632"/>
            <a:ext cx="365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A7BEAE"/>
                </a:solidFill>
                <a:latin typeface="Calibri"/>
              </a:rPr>
              <a:t>→</a:t>
            </a:r>
            <a:endParaRPr sz="1400" b="0" i="0">
              <a:solidFill>
                <a:srgbClr val="A7BEAE"/>
              </a:solidFill>
              <a:latin typeface="Calibri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406640" y="3840480"/>
            <a:ext cx="1280160" cy="640080"/>
          </a:xfrm>
          <a:prstGeom prst="round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06640" y="3913632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Calibri"/>
              </a:rPr>
              <a:t>現金流</a:t>
            </a:r>
            <a:endParaRPr sz="1300" b="0" i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客戶／CRM 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097280"/>
            <a:ext cx="1005840" cy="365760"/>
          </a:xfrm>
          <a:prstGeom prst="round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潛在客戶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4480" y="1124712"/>
            <a:ext cx="182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888888"/>
                </a:solidFill>
                <a:latin typeface="Calibri"/>
              </a:rPr>
              <a:t>→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37360" y="1097280"/>
            <a:ext cx="1005840" cy="365760"/>
          </a:xfrm>
          <a:prstGeom prst="round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3736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333333"/>
                </a:solidFill>
                <a:latin typeface="Calibri"/>
              </a:rPr>
              <a:t>接觸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1124712"/>
            <a:ext cx="182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888888"/>
                </a:solidFill>
                <a:latin typeface="Calibri"/>
              </a:rPr>
              <a:t>→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26080" y="1097280"/>
            <a:ext cx="1005840" cy="365760"/>
          </a:xfrm>
          <a:prstGeom prst="round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608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333333"/>
                </a:solidFill>
                <a:latin typeface="Calibri"/>
              </a:rPr>
              <a:t>報價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31920" y="1124712"/>
            <a:ext cx="182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888888"/>
                </a:solidFill>
                <a:latin typeface="Calibri"/>
              </a:rPr>
              <a:t>→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114800" y="1097280"/>
            <a:ext cx="1005840" cy="365760"/>
          </a:xfrm>
          <a:prstGeom prst="round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1480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333333"/>
                </a:solidFill>
                <a:latin typeface="Calibri"/>
              </a:rPr>
              <a:t>樣品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0640" y="1124712"/>
            <a:ext cx="182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888888"/>
                </a:solidFill>
                <a:latin typeface="Calibri"/>
              </a:rPr>
              <a:t>→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303520" y="1097280"/>
            <a:ext cx="1005840" cy="365760"/>
          </a:xfrm>
          <a:prstGeom prst="round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0352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333333"/>
                </a:solidFill>
                <a:latin typeface="Calibri"/>
              </a:rPr>
              <a:t>談判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9360" y="1124712"/>
            <a:ext cx="182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888888"/>
                </a:solidFill>
                <a:latin typeface="Calibri"/>
              </a:rPr>
              <a:t>→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492240" y="1097280"/>
            <a:ext cx="1005840" cy="365760"/>
          </a:xfrm>
          <a:prstGeom prst="round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333333"/>
                </a:solidFill>
                <a:latin typeface="Calibri"/>
              </a:rPr>
              <a:t>成交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98080" y="1124712"/>
            <a:ext cx="182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i="0">
                <a:solidFill>
                  <a:srgbClr val="888888"/>
                </a:solidFill>
                <a:latin typeface="Calibri"/>
              </a:rPr>
              <a:t>→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80960" y="1097280"/>
            <a:ext cx="1005840" cy="365760"/>
          </a:xfrm>
          <a:prstGeom prst="round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0" y="1143000"/>
            <a:ext cx="1005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回購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48640" y="1691640"/>
            <a:ext cx="5029200" cy="2743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1783080"/>
            <a:ext cx="4572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2C5F2D"/>
                </a:solidFill>
                <a:latin typeface="Calibri"/>
              </a:rPr>
              <a:t>客戶基本資料</a:t>
            </a:r>
            <a:endParaRPr sz="1300" b="0" i="0">
              <a:solidFill>
                <a:srgbClr val="2C5F2D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2960" y="2148840"/>
            <a:ext cx="45720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客戶名稱、聯絡人、國家、產業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需求、報價、訂單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合作狀態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最後聯絡時間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下一步行動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852160" y="1691640"/>
            <a:ext cx="2926080" cy="2743200"/>
          </a:xfrm>
          <a:prstGeom prst="roundRect">
            <a:avLst/>
          </a:prstGeom>
          <a:solidFill>
            <a:srgbClr val="FF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0" y="1828800"/>
            <a:ext cx="2560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B85042"/>
                </a:solidFill>
                <a:latin typeface="Calibri"/>
              </a:rPr>
              <a:t>避免這種情況</a:t>
            </a:r>
            <a:endParaRPr sz="1200" b="0" i="0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35040" y="2286000"/>
            <a:ext cx="25603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333333"/>
                </a:solidFill>
                <a:latin typeface="Calibri"/>
              </a:rPr>
              <a:t>「那個韓國客戶現在怎麼樣？」
大家開始翻 LINE、Email、Excel… 😂</a:t>
            </a:r>
            <a:endParaRPr sz="11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5040" y="3566160"/>
            <a:ext cx="2560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C5F2D"/>
                </a:solidFill>
                <a:latin typeface="Calibri"/>
              </a:rPr>
              <a:t>建立 CRM 系統，
所有客戶資訊一目了然</a:t>
            </a:r>
            <a:endParaRPr sz="1100" b="0" i="0">
              <a:solidFill>
                <a:srgbClr val="2C5F2D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電商／行銷管理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097280"/>
            <a:ext cx="3840480" cy="2560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3474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2C5F2D"/>
                </a:solidFill>
                <a:latin typeface="Calibri"/>
              </a:rPr>
              <a:t>管理範圍</a:t>
            </a:r>
            <a:endParaRPr sz="1300" b="0" i="0">
              <a:solidFill>
                <a:srgbClr val="2C5F2D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554480"/>
            <a:ext cx="3474720" cy="1805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官網、電商平台、商品頁</a:t>
            </a:r>
            <a:endParaRPr sz="1100" b="0" dirty="0">
              <a:solidFill>
                <a:srgbClr val="333333"/>
              </a:solidFill>
              <a:latin typeface="Calibri"/>
            </a:endParaRPr>
          </a:p>
          <a:p>
            <a:pPr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SEO </a:t>
            </a:r>
            <a:r>
              <a:rPr sz="1100" dirty="0" err="1">
                <a:solidFill>
                  <a:srgbClr val="333333"/>
                </a:solidFill>
                <a:latin typeface="Calibri"/>
              </a:rPr>
              <a:t>搜尋</a:t>
            </a:r>
            <a:r>
              <a:rPr lang="zh-TW" altLang="en-US" sz="1100" dirty="0">
                <a:solidFill>
                  <a:srgbClr val="333333"/>
                </a:solidFill>
                <a:latin typeface="Calibri"/>
              </a:rPr>
              <a:t>引擎</a:t>
            </a:r>
            <a:r>
              <a:rPr sz="1100" dirty="0" err="1">
                <a:solidFill>
                  <a:srgbClr val="333333"/>
                </a:solidFill>
                <a:latin typeface="Calibri"/>
              </a:rPr>
              <a:t>優化</a:t>
            </a:r>
            <a:endParaRPr sz="1100" dirty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社群經營</a:t>
            </a:r>
            <a:endParaRPr sz="1100" b="0" dirty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KOL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合作</a:t>
            </a:r>
            <a:endParaRPr sz="1100" b="0" dirty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廣告投放</a:t>
            </a:r>
            <a:endParaRPr sz="1100" b="0" dirty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EDM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電子報</a:t>
            </a:r>
            <a:endParaRPr sz="1100" b="0" dirty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活動企劃</a:t>
            </a:r>
            <a:endParaRPr sz="1100" b="0" dirty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100" b="0" dirty="0">
                <a:solidFill>
                  <a:srgbClr val="333333"/>
                </a:solidFill>
                <a:latin typeface="Calibri"/>
              </a:rPr>
              <a:t>● </a:t>
            </a:r>
            <a:r>
              <a:rPr sz="1100" b="0" dirty="0" err="1">
                <a:solidFill>
                  <a:srgbClr val="333333"/>
                </a:solidFill>
                <a:latin typeface="Calibri"/>
              </a:rPr>
              <a:t>會員制度、回購機制</a:t>
            </a:r>
            <a:endParaRPr sz="1100" b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54880" y="1097280"/>
            <a:ext cx="4023360" cy="25603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0" y="118872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B85042"/>
                </a:solidFill>
                <a:latin typeface="Calibri"/>
              </a:rPr>
              <a:t>關鍵指標</a:t>
            </a:r>
            <a:endParaRPr sz="1300" b="0" i="0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1554480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 dirty="0" err="1">
                <a:solidFill>
                  <a:srgbClr val="888888"/>
                </a:solidFill>
                <a:latin typeface="Calibri"/>
              </a:rPr>
              <a:t>獲客成本</a:t>
            </a:r>
            <a:endParaRPr sz="1100" b="0" i="0" dirty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1993392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 dirty="0" err="1">
                <a:solidFill>
                  <a:srgbClr val="888888"/>
                </a:solidFill>
                <a:latin typeface="Calibri"/>
              </a:rPr>
              <a:t>轉換率</a:t>
            </a:r>
            <a:endParaRPr sz="1100" b="0" i="0" dirty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2432304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888888"/>
                </a:solidFill>
                <a:latin typeface="Calibri"/>
              </a:rPr>
              <a:t>客單價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2871216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888888"/>
                </a:solidFill>
                <a:latin typeface="Calibri"/>
              </a:rPr>
              <a:t>回購率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3310128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888888"/>
                </a:solidFill>
                <a:latin typeface="Calibri"/>
              </a:rPr>
              <a:t>廣告回報率</a:t>
            </a:r>
            <a:endParaRPr sz="1100" b="0" i="0">
              <a:solidFill>
                <a:srgbClr val="888888"/>
              </a:solidFill>
              <a:latin typeface="Calibr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8640" y="3840480"/>
            <a:ext cx="8229600" cy="640080"/>
          </a:xfrm>
          <a:prstGeom prst="roundRect">
            <a:avLst/>
          </a:prstGeom>
          <a:solidFill>
            <a:srgbClr val="E7E8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3931920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B85042"/>
                </a:solidFill>
                <a:latin typeface="Calibri"/>
              </a:rPr>
              <a:t>核心問題：「花100元行銷，到底賺回多少？」</a:t>
            </a:r>
            <a:endParaRPr sz="1400" b="0" i="0">
              <a:solidFill>
                <a:srgbClr val="B85042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客服／售後管理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097280"/>
            <a:ext cx="5029200" cy="2377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4572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2C5F2D"/>
                </a:solidFill>
                <a:latin typeface="Calibri"/>
              </a:rPr>
              <a:t>管理範圍</a:t>
            </a:r>
            <a:endParaRPr sz="1300" b="0" i="0">
              <a:solidFill>
                <a:srgbClr val="2C5F2D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55448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客服渠道建立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回覆時間標準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退貨、換貨流程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瑕疵、破損處理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保固制度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客訴處理機制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評價管理</a:t>
            </a:r>
            <a:endParaRPr sz="1200" b="0">
              <a:solidFill>
                <a:srgbClr val="333333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● 售後紀錄追蹤</a:t>
            </a:r>
            <a:endParaRPr sz="1200" b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52160" y="1097280"/>
            <a:ext cx="2926080" cy="2377440"/>
          </a:xfrm>
          <a:prstGeom prst="roundRect">
            <a:avLst/>
          </a:prstGeom>
          <a:solidFill>
            <a:srgbClr val="FF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035040" y="1280160"/>
            <a:ext cx="274320" cy="274320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280160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B85042"/>
                </a:solidFill>
                <a:latin typeface="Calibri"/>
              </a:rPr>
              <a:t>特別重要</a:t>
            </a:r>
            <a:endParaRPr sz="1300" b="0" i="0">
              <a:solidFill>
                <a:srgbClr val="B85042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5040" y="1737360"/>
            <a:ext cx="2560320" cy="1107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 dirty="0" err="1">
                <a:solidFill>
                  <a:srgbClr val="333333"/>
                </a:solidFill>
                <a:latin typeface="Calibri"/>
              </a:rPr>
              <a:t>產品是陶瓷</a:t>
            </a:r>
            <a:r>
              <a:rPr sz="1100" b="0" i="0" dirty="0">
                <a:solidFill>
                  <a:srgbClr val="333333"/>
                </a:solidFill>
                <a:latin typeface="Calibri"/>
              </a:rPr>
              <a:t>，
</a:t>
            </a:r>
            <a:r>
              <a:rPr sz="1100" b="0" i="0" dirty="0" err="1">
                <a:solidFill>
                  <a:srgbClr val="333333"/>
                </a:solidFill>
                <a:latin typeface="Calibri"/>
              </a:rPr>
              <a:t>破損與瑕疵處理</a:t>
            </a:r>
            <a:r>
              <a:rPr sz="1100" b="0" i="0" dirty="0">
                <a:solidFill>
                  <a:srgbClr val="333333"/>
                </a:solidFill>
                <a:latin typeface="Calibri"/>
              </a:rPr>
              <a:t> SOP
</a:t>
            </a:r>
            <a:r>
              <a:rPr sz="1100" b="0" i="0" dirty="0" err="1">
                <a:solidFill>
                  <a:srgbClr val="333333"/>
                </a:solidFill>
                <a:latin typeface="Calibri"/>
              </a:rPr>
              <a:t>非常重要</a:t>
            </a:r>
            <a:r>
              <a:rPr sz="1100" b="0" i="0" dirty="0">
                <a:solidFill>
                  <a:srgbClr val="333333"/>
                </a:solidFill>
                <a:latin typeface="Calibri"/>
              </a:rPr>
              <a:t>！
</a:t>
            </a:r>
            <a:r>
              <a:rPr sz="1100" b="0" i="0" dirty="0" err="1">
                <a:solidFill>
                  <a:srgbClr val="333333"/>
                </a:solidFill>
                <a:latin typeface="Calibri"/>
              </a:rPr>
              <a:t>必須提前建立標準</a:t>
            </a:r>
            <a:r>
              <a:rPr sz="1100" b="0" i="0" dirty="0">
                <a:solidFill>
                  <a:srgbClr val="333333"/>
                </a:solidFill>
                <a:latin typeface="Calibri"/>
              </a:rPr>
              <a:t>
</a:t>
            </a:r>
            <a:r>
              <a:rPr sz="1100" b="0" i="0" dirty="0" err="1">
                <a:solidFill>
                  <a:srgbClr val="333333"/>
                </a:solidFill>
                <a:latin typeface="Calibri"/>
              </a:rPr>
              <a:t>作業流程</a:t>
            </a:r>
            <a:r>
              <a:rPr sz="1100" b="0" i="0" dirty="0">
                <a:solidFill>
                  <a:srgbClr val="333333"/>
                </a:solidFill>
                <a:latin typeface="Calibri"/>
              </a:rPr>
              <a:t>。</a:t>
            </a:r>
            <a:endParaRPr sz="1100"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8640" y="3657600"/>
            <a:ext cx="8229600" cy="27432"/>
          </a:xfrm>
          <a:prstGeom prst="rect">
            <a:avLst/>
          </a:prstGeom>
          <a:solidFill>
            <a:srgbClr val="A7B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379476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6B4C3B"/>
                </a:solidFill>
                <a:latin typeface="Calibri"/>
              </a:rPr>
              <a:t>建議：跨境物流破損的處理標準（補寄、退款、折扣）要在開賣前確定</a:t>
            </a:r>
            <a:endParaRPr sz="1200" b="0" i="0">
              <a:solidFill>
                <a:srgbClr val="6B4C3B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資料／系統管理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1">
                <a:solidFill>
                  <a:srgbClr val="6B4C3B"/>
                </a:solidFill>
                <a:latin typeface="Calibri"/>
              </a:rPr>
              <a:t>新創一開始資料少，很容易覺得 Excel 就好了。但至少要建立「公司資料架構」</a:t>
            </a:r>
            <a:endParaRPr sz="1200" b="0" i="1">
              <a:solidFill>
                <a:srgbClr val="6B4C3B"/>
              </a:solidFill>
              <a:latin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92024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920240" cy="32004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3990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01 公司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17373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公司文件
合約、法務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651760" y="1371600"/>
            <a:ext cx="192024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651760" y="1371600"/>
            <a:ext cx="1920240" cy="32004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0" y="13990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02 財務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17373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收支、發票
成本、報表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754880" y="1371600"/>
            <a:ext cx="192024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754880" y="1371600"/>
            <a:ext cx="1920240" cy="32004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46320" y="13990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03 採購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46320" y="17373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供應商
報價、採購單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0" y="1371600"/>
            <a:ext cx="192024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0" y="1371600"/>
            <a:ext cx="1920240" cy="32004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49440" y="13990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04 產品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49440" y="17373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規格、BOM
打樣、QC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48640" y="2743200"/>
            <a:ext cx="1920240" cy="118872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2743200"/>
            <a:ext cx="1920240" cy="32004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27706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05 庫存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0080" y="31089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SKU
入庫、出庫、盤點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651760" y="2743200"/>
            <a:ext cx="1920240" cy="118872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651760" y="2743200"/>
            <a:ext cx="1920240" cy="320040"/>
          </a:xfrm>
          <a:prstGeom prst="rect">
            <a:avLst/>
          </a:prstGeom>
          <a:solidFill>
            <a:srgbClr val="B85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0" y="27706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06 業務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43200" y="31089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客戶、報價
訂單、CRM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754880" y="2743200"/>
            <a:ext cx="1920240" cy="118872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54880" y="2743200"/>
            <a:ext cx="1920240" cy="32004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46320" y="27706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07 行銷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46320" y="31089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素材
廣告、KOL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858000" y="2743200"/>
            <a:ext cx="1920240" cy="1188720"/>
          </a:xfrm>
          <a:prstGeom prst="roundRect">
            <a:avLst/>
          </a:prstGeom>
          <a:solidFill>
            <a:srgbClr val="F5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858000" y="2743200"/>
            <a:ext cx="1920240" cy="32004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49440" y="2770632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08 人資</a:t>
            </a:r>
            <a:endParaRPr sz="1000" b="0" i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49440" y="3108960"/>
            <a:ext cx="1737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333333"/>
                </a:solidFill>
                <a:latin typeface="Calibri"/>
              </a:rPr>
              <a:t>員工、薪資
出勤、績效</a:t>
            </a:r>
            <a:endParaRPr sz="1000" b="0" i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48640" y="4206240"/>
            <a:ext cx="8229600" cy="548640"/>
          </a:xfrm>
          <a:prstGeom prst="roundRect">
            <a:avLst/>
          </a:prstGeom>
          <a:solidFill>
            <a:srgbClr val="E7E8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22960" y="4297680"/>
            <a:ext cx="7772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B85042"/>
                </a:solidFill>
                <a:latin typeface="Calibri"/>
              </a:rPr>
              <a:t>避免公司成立半年後：「這份 Excel 到底是哪個版本？」</a:t>
            </a:r>
            <a:endParaRPr sz="1300" b="0" i="0">
              <a:solidFill>
                <a:srgbClr val="B85042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C5F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8229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333333"/>
                </a:solidFill>
                <a:latin typeface="Calibri Light"/>
              </a:rPr>
              <a:t>權限管理</a:t>
            </a:r>
            <a:endParaRPr sz="2800" b="0" i="0">
              <a:solidFill>
                <a:srgbClr val="333333"/>
              </a:solidFill>
              <a:latin typeface="Calibri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1">
                <a:solidFill>
                  <a:srgbClr val="6B4C3B"/>
                </a:solidFill>
                <a:latin typeface="Calibri"/>
              </a:rPr>
              <a:t>這個非常容易被新創忽略，但權責分明才能避免模糊地帶</a:t>
            </a:r>
            <a:endParaRPr sz="1200" b="0" i="1">
              <a:solidFill>
                <a:srgbClr val="6B4C3B"/>
              </a:solidFill>
              <a:latin typeface="Calibri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</a:rPr>
                        <a:t>項目</a:t>
                      </a:r>
                      <a:endParaRPr sz="120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</a:rPr>
                        <a:t>執行</a:t>
                      </a:r>
                      <a:endParaRPr sz="120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</a:rPr>
                        <a:t>審核</a:t>
                      </a:r>
                      <a:endParaRPr sz="120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B8504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小額採購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採購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部門主管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大額採購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採購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老闆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薪資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HR／財務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老闆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付款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財務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負責人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庫存調整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倉管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主管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客戶折扣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業務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主管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5F0E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特殊報價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業務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333333"/>
                          </a:solidFill>
                          <a:latin typeface="Calibri"/>
                        </a:rPr>
                        <a:t>老闆</a:t>
                      </a:r>
                      <a:endParaRPr sz="1200">
                        <a:solidFill>
                          <a:srgbClr val="333333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448056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C5F2D"/>
                </a:solidFill>
                <a:latin typeface="Calibri"/>
              </a:rPr>
              <a:t>核心原則：權責分明，避免新創常見的模糊地帶</a:t>
            </a:r>
            <a:endParaRPr sz="1200" b="0" i="0">
              <a:solidFill>
                <a:srgbClr val="2C5F2D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1759</Words>
  <Application>WPS 演示</Application>
  <PresentationFormat>如螢幕大小 (16:9)</PresentationFormat>
  <Paragraphs>394</Paragraphs>
  <Slides>13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6" baseType="lpstr">
      <vt:lpstr>Arial</vt:lpstr>
      <vt:lpstr>宋体</vt:lpstr>
      <vt:lpstr>Wingdings</vt:lpstr>
      <vt:lpstr>Georgia</vt:lpstr>
      <vt:lpstr>Georgia</vt:lpstr>
      <vt:lpstr>Georgia</vt:lpstr>
      <vt:lpstr>Calibri</vt:lpstr>
      <vt:lpstr>Helvetica Neue</vt:lpstr>
      <vt:lpstr>Calibri</vt:lpstr>
      <vt:lpstr>Calibri</vt:lpstr>
      <vt:lpstr>Calibri Light</vt:lpstr>
      <vt:lpstr>Calibri</vt:lpstr>
      <vt:lpstr>宋体</vt:lpstr>
      <vt:lpstr>汉仪书宋二KW</vt:lpstr>
      <vt:lpstr>微软雅黑</vt:lpstr>
      <vt:lpstr>方正雅意黑 GB18030L2</vt:lpstr>
      <vt:lpstr>Arial Unicode MS</vt:lpstr>
      <vt:lpstr>等线</vt:lpstr>
      <vt:lpstr>汉仪中等线KW</vt:lpstr>
      <vt:lpstr>PMingLiU</vt:lpstr>
      <vt:lpstr>宋体-繁</vt:lpstr>
      <vt:lpstr>Apple Color Emoji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陶瓷環保杯｜業務發展與市場拓展方向</dc:title>
  <dc:creator>Ceramic Eco-Cup Team</dc:creator>
  <dc:subject>PptxGenJS Presentation</dc:subject>
  <cp:lastModifiedBy>Z</cp:lastModifiedBy>
  <cp:revision>4</cp:revision>
  <dcterms:created xsi:type="dcterms:W3CDTF">2026-08-30T14:04:06Z</dcterms:created>
  <dcterms:modified xsi:type="dcterms:W3CDTF">2026-08-30T14:04:06Z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1D13A34F667C34895638946AD218BE9B_43</vt:lpwstr>
  </property>
  <property fmtid="{D5CDD505-2E9C-101B-9397-08002B2CF9AE}" pid="3" name="KSOProductBuildVer">
    <vt:lpwstr>2052-12.1.26055.26055</vt:lpwstr>
  </property>
</Properties>
</file>